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75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59" r:id="rId22"/>
    <p:sldId id="292" r:id="rId23"/>
    <p:sldId id="293" r:id="rId24"/>
    <p:sldId id="268" r:id="rId25"/>
    <p:sldId id="269" r:id="rId26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5BB4"/>
    <a:srgbClr val="C775E1"/>
    <a:srgbClr val="F1985B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>
        <p:scale>
          <a:sx n="100" d="100"/>
          <a:sy n="100" d="100"/>
        </p:scale>
        <p:origin x="82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5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FA5E-5052-4BB5-BA89-352341B4FCAC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DF892-0FCB-4839-AE81-02ABFE5F6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4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65278-0B65-5E9F-D5BB-36BDA48EF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3CC4B-23E7-45B7-0095-5FCB191B6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928A6-13EF-C48F-8259-287C6F18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E612A-7E35-A5A0-12B1-FD448AA8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C005D-2146-17B8-F1B4-9EBC25E8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3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26EB7-51DA-E8CD-DF30-815F0713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D16166-CDCB-E59D-C4F4-D44AC0EB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556B6-FA5C-C759-47E9-BBDC2958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7D5D8-5646-FCA2-5FC8-D3F2343D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AF09D-4016-5E53-C5AA-7D84E41C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8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33AB9B-E5E6-730F-89E3-63D6493CC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906BC-5920-36B9-997D-4F4B2611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EFC22-B057-A1F9-3D85-D2BF302F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F9444-D302-927B-B6EC-714232E7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50B8B-35EB-83CB-D83A-CD4995B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C96F0-794E-7B02-B9A2-BA29DDFC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0BB35-A621-273D-4147-3CB5AFF0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5AED1-1F08-B0FA-DE67-F26B134F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D5B76-F8C5-08C1-73BC-131D3770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B92B9-F6B2-303C-69D2-20AE51D6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E92CB-4451-B2D4-1238-05ED25445D96}"/>
              </a:ext>
            </a:extLst>
          </p:cNvPr>
          <p:cNvSpPr/>
          <p:nvPr userDrawn="1"/>
        </p:nvSpPr>
        <p:spPr>
          <a:xfrm>
            <a:off x="-590550" y="-238125"/>
            <a:ext cx="13125450" cy="7315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4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FF38A-EFBE-D6EE-4C02-4869A4F3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12481-E84C-6374-588A-0409B04E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58313-3BDD-DE00-63C9-38C87B3A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72A55-50C1-AE36-46CD-CF049D9E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71A15-9734-E374-E6EB-B3F3B8C1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9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D37BD-4CA7-86C9-D1E3-2746D61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FE5F4-49E3-ED4D-C3E8-18E206F4C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59405B-677C-5476-06BA-BDF07C757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3090BF-2241-A434-D6CF-65048BCC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CEAAA-FA4A-4308-E334-5F7EFFAF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B108AB-7D06-6D38-4AE5-D7239527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E1BF-961A-CD2E-127E-B8A8EF10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4495D2-67A5-F336-717C-C8154B4D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BB030C-304D-2832-E249-648B74612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110D85-C810-B63E-D1DE-F01988D1E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49CBC-B78F-6D8E-CD6D-CC60159F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D206EE-BC8B-BDCF-6E32-CA25248D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50F94A-9586-4DE3-8229-F76CB69A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AD5F80-0582-8E9B-2B4B-EA44B941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2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5ED1B-F82A-B13D-1576-D482F67D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2744B0-3A37-BFBB-BDBC-5B3D504D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2D072B-8B49-A849-C2AA-D7ADF314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EBE935-EF4D-1066-FCA0-D15BEEE7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16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8BF1E-CC52-D68F-6CFD-DD99429A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93FECC-1EAC-934B-AF18-1CF089E5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103BC-5C4D-4175-1B2B-C84B4738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9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8CF1-704F-0588-1DE3-DB976891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D61B5-F03D-2416-F6F5-BCE72A99B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99C872-F9BF-9D4C-B684-CA0DD2167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EBF4FB-68CB-6033-A976-CBAF39AF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B2749-E09E-FAB3-96A3-782876E9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A99F0D-736F-2DEE-43CF-0BA6DD4B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4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9B25D-D2C2-CBED-CD67-AC3DAD99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146624-4A3B-23EF-1FE3-BCE7F9639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E961D-C327-186F-E6F9-D7BEEE9B5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3D8B5-C842-3542-464A-BAE29F11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79B6B-A398-2587-8911-64567F60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533A13-4D67-43B0-DDB2-F92E7214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8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AEFE9B-4233-15FB-22FE-D31BE583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1C5A8-728B-E521-3A59-37FF03E4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E80A1-456B-CEF6-4E8A-8B7900159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D3A4-9FFC-4485-ACE2-C18CADED94BB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CC554-F188-931F-6AB9-3961EBFED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D33D0-6F66-53D1-0377-6943C2A63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F7B92-7D5F-4D8B-9D39-4F3792417A8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8050AF-424D-7C40-3707-D70FD5359A95}"/>
              </a:ext>
            </a:extLst>
          </p:cNvPr>
          <p:cNvSpPr/>
          <p:nvPr userDrawn="1"/>
        </p:nvSpPr>
        <p:spPr>
          <a:xfrm>
            <a:off x="66675" y="-9525"/>
            <a:ext cx="381000" cy="244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5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rtn.career.greetinghr.com/o/71826" TargetMode="External"/><Relationship Id="rId2" Type="http://schemas.openxmlformats.org/officeDocument/2006/relationships/hyperlink" Target="https://tech-kakaoenterprise.tistory.com/188?fbclid=IwAR0Jbfw5c5plNIuiPQd41fyrJVqYBlQh0PoZ4boWDlrXYKr712NMPEbGqA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ekly.donga.com/3/all/11/4041721/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D34A70-C41C-E285-34BF-82390233ED2F}"/>
              </a:ext>
            </a:extLst>
          </p:cNvPr>
          <p:cNvGrpSpPr/>
          <p:nvPr/>
        </p:nvGrpSpPr>
        <p:grpSpPr>
          <a:xfrm>
            <a:off x="2786743" y="2674947"/>
            <a:ext cx="6618514" cy="1508106"/>
            <a:chOff x="5129349" y="1724296"/>
            <a:chExt cx="6618514" cy="15081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E146E1-1B2E-15CB-6C07-AB4336D0AA80}"/>
                </a:ext>
              </a:extLst>
            </p:cNvPr>
            <p:cNvSpPr txBox="1"/>
            <p:nvPr/>
          </p:nvSpPr>
          <p:spPr>
            <a:xfrm>
              <a:off x="5286103" y="1724296"/>
              <a:ext cx="6461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 err="1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Abara</a:t>
              </a:r>
              <a:r>
                <a:rPr lang="en-US" altLang="ko-KR" sz="7200" b="1" dirty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 One More</a:t>
              </a:r>
              <a:endParaRPr lang="ko-KR" altLang="en-US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56171C1-7D15-7EE1-8FBE-FA9BBD039C76}"/>
                </a:ext>
              </a:extLst>
            </p:cNvPr>
            <p:cNvCxnSpPr/>
            <p:nvPr/>
          </p:nvCxnSpPr>
          <p:spPr>
            <a:xfrm>
              <a:off x="5129349" y="2830286"/>
              <a:ext cx="31699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F384C2-E890-7939-98A5-A51C480E8F9D}"/>
                </a:ext>
              </a:extLst>
            </p:cNvPr>
            <p:cNvCxnSpPr/>
            <p:nvPr/>
          </p:nvCxnSpPr>
          <p:spPr>
            <a:xfrm>
              <a:off x="8577943" y="2825932"/>
              <a:ext cx="31699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C30437-517F-2BF5-3877-2FCA7B01B097}"/>
                </a:ext>
              </a:extLst>
            </p:cNvPr>
            <p:cNvSpPr/>
            <p:nvPr/>
          </p:nvSpPr>
          <p:spPr>
            <a:xfrm rot="2700000">
              <a:off x="8382001" y="2769327"/>
              <a:ext cx="113211" cy="11321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18FEC6-4064-9910-5ED5-7AB6F2355316}"/>
                </a:ext>
              </a:extLst>
            </p:cNvPr>
            <p:cNvSpPr txBox="1"/>
            <p:nvPr/>
          </p:nvSpPr>
          <p:spPr>
            <a:xfrm>
              <a:off x="5722756" y="2924625"/>
              <a:ext cx="5153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badi Extra Light" panose="020B0204020104020204" pitchFamily="34" charset="0"/>
                </a:rPr>
                <a:t>April.09.2023	Ash-Hun</a:t>
              </a:r>
              <a:endParaRPr lang="ko-KR" altLang="en-US" sz="1400" dirty="0">
                <a:latin typeface="Abadi Extra Light" panose="020B0204020104020204" pitchFamily="34" charset="0"/>
              </a:endParaRPr>
            </a:p>
          </p:txBody>
        </p:sp>
      </p:grpSp>
      <p:pic>
        <p:nvPicPr>
          <p:cNvPr id="13" name="그림 12" descr="인형, 장난감, 검은색, 어두운이(가) 표시된 사진&#10;&#10;자동 생성된 설명">
            <a:extLst>
              <a:ext uri="{FF2B5EF4-FFF2-40B4-BE49-F238E27FC236}">
                <a16:creationId xmlns:a16="http://schemas.microsoft.com/office/drawing/2014/main" id="{EA747A0C-6B57-DE98-3165-C407BAFC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3425"/>
            <a:ext cx="2324100" cy="2324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955E7-FE7A-B2A1-235B-73B0C241102C}"/>
              </a:ext>
            </a:extLst>
          </p:cNvPr>
          <p:cNvSpPr txBox="1"/>
          <p:nvPr/>
        </p:nvSpPr>
        <p:spPr>
          <a:xfrm>
            <a:off x="5759882" y="6426925"/>
            <a:ext cx="6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Pray</a:t>
            </a:r>
            <a:r>
              <a:rPr lang="en-US" altLang="ko-KR" b="1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2</a:t>
            </a:r>
            <a:r>
              <a:rPr lang="en-US" altLang="ko-KR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</a:t>
            </a:r>
            <a:endParaRPr lang="ko-KR" altLang="en-US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0832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2347852"/>
            <a:ext cx="107156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미사어구를 최소화한 쉽고 간결한 표현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👎 혹시 가능하다면 인공지능 분야에서 트랜스포머가 어떤 개념인지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C++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같은 프로그래밍 언어들을 한 번도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활용해본적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없는 모든 사람들을 대상으로 알아듣기 쉽게 글로 설명해 줄 수 있어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algn="l" latinLnBrk="0"/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👍 비개발자들을 대상으로 트랜스포머의 개념을 이해하기 쉽게 설명해줘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40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2347852"/>
            <a:ext cx="1071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열린 질문보다 닫힌 </a:t>
            </a:r>
            <a:r>
              <a:rPr lang="ko-KR" altLang="en-US" sz="2400" b="1" i="0" dirty="0" err="1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지시문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👎 프롬프트 엔지니어라는 직업이 미래에도 지속될 수 있을까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algn="l" latinLnBrk="0"/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👍 프롬프트 엔지니어가 미래에도 지속될 수 있는 직업인지에 대한 보고서를 써줘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7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2252492"/>
            <a:ext cx="10715625" cy="235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더 좋은 프롬프트 작성을 위한 프레임워크들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프롬프트로 할 수 있는 </a:t>
            </a:r>
            <a:r>
              <a:rPr lang="ko-KR" altLang="en-US" b="0" i="0" u="none" strike="noStrike" dirty="0" err="1">
                <a:solidFill>
                  <a:srgbClr val="007AFF"/>
                </a:solidFill>
                <a:effectLst/>
                <a:latin typeface="Roboto" panose="02000000000000000000" pitchFamily="2" charset="0"/>
              </a:rPr>
              <a:t>테스크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들은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다음과 같습니다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  <a:p>
            <a:pPr marL="285750" indent="-285750" algn="l" latinLnBrk="0">
              <a:lnSpc>
                <a:spcPct val="150000"/>
              </a:lnSpc>
              <a:buFontTx/>
              <a:buChar char="-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텍스트 요약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정보 추출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질의 응답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텍스트 분류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코드 생성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추론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파이썬 노트북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 latinLnBrk="0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이와 같은 기본적인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테스크들에서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더 나아가 조금은 더 복잡한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심화 버전의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테스크들을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수행시키기 위한 대표적인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Prompting Framework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들을 알아보자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652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6524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Advanced Prompting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79773-2756-F1D7-AF97-7AC1106C9718}"/>
              </a:ext>
            </a:extLst>
          </p:cNvPr>
          <p:cNvSpPr txBox="1"/>
          <p:nvPr/>
        </p:nvSpPr>
        <p:spPr>
          <a:xfrm>
            <a:off x="3375794" y="2307542"/>
            <a:ext cx="5686425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Zero-Shot Prompting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One-Shot Prompting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Few-Shot Prompting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accent1"/>
                </a:solidFill>
              </a:rPr>
              <a:t>CoT</a:t>
            </a:r>
            <a:r>
              <a:rPr lang="en-US" altLang="ko-KR" b="1" dirty="0">
                <a:solidFill>
                  <a:schemeClr val="accent1"/>
                </a:solidFill>
              </a:rPr>
              <a:t> (Chain-of-Thought)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Zero-Shot </a:t>
            </a:r>
            <a:r>
              <a:rPr lang="en-US" altLang="ko-KR" b="1" dirty="0" err="1">
                <a:solidFill>
                  <a:schemeClr val="accent1"/>
                </a:solidFill>
              </a:rPr>
              <a:t>CoT</a:t>
            </a:r>
            <a:r>
              <a:rPr lang="en-US" altLang="ko-KR" b="1" dirty="0">
                <a:solidFill>
                  <a:schemeClr val="accent1"/>
                </a:solidFill>
              </a:rPr>
              <a:t> (Chain of Thought)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Self-Consistency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Generated Knowledge Prompting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4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Zero-Shot Prompting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추가 학습 또는 예제 데이터 없이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답변을 생성하게 하는 프레임워크로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LLM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에게 아무런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instruction 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지시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없이 완수할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task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주는 것을 의미한다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A4E8A-C6D6-9412-B65F-54D9D56B3BEF}"/>
              </a:ext>
            </a:extLst>
          </p:cNvPr>
          <p:cNvSpPr txBox="1"/>
          <p:nvPr/>
        </p:nvSpPr>
        <p:spPr>
          <a:xfrm>
            <a:off x="2044210" y="5512307"/>
            <a:ext cx="8328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Zero-Shot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아무것도 알려주지 않아도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'Text:'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다음에 오는 문장의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'Sentiment (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감정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)'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이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Neutral (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중립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이라는 것을 올바르게 추론하였다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822519-6CCF-F4E5-0E35-CBD00CD1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950692"/>
            <a:ext cx="8248650" cy="23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93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One-Shot Prompting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하나의 예제 또는 템플릿을 기반으로 답변을 생성하게 하는 기법이다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EC1F68-C950-492D-054A-44886AEC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10" y="2690047"/>
            <a:ext cx="8103579" cy="308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FEEB7-96AF-D624-20C9-A0E6171BC6E8}"/>
              </a:ext>
            </a:extLst>
          </p:cNvPr>
          <p:cNvSpPr txBox="1"/>
          <p:nvPr/>
        </p:nvSpPr>
        <p:spPr>
          <a:xfrm>
            <a:off x="2044210" y="5924550"/>
            <a:ext cx="8103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One-Shot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우선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whatpu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라는 단어의 뜻과 해당 단어를 활용하여 문장을 생성하여 이를 하나의 예제로 제공한 후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'</a:t>
            </a:r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farduddle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이라는 단어의 뜻을 주고 해당 단어를 활용하여 문장을 생성하라고 지시했다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0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Few-Shot Prompting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두개에서 다섯개의 예제를 바탕</a:t>
            </a:r>
            <a:r>
              <a:rPr lang="ko-KR" altLang="en-US" sz="1200" dirty="0"/>
              <a:t>으로 답변을 생성하게 하는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EEE84-64E9-D69E-34A2-B82033BCB0CC}"/>
              </a:ext>
            </a:extLst>
          </p:cNvPr>
          <p:cNvSpPr txBox="1"/>
          <p:nvPr/>
        </p:nvSpPr>
        <p:spPr>
          <a:xfrm>
            <a:off x="2044210" y="5575035"/>
            <a:ext cx="8103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Few-Shot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두 개에서 다섯개의 예제를 먼저 제공한 후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마지막에 오는 문장에 알맞는 감정을 추론하게 하였다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C66472-AD91-FAD3-F48D-61680B44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813987"/>
            <a:ext cx="8553450" cy="25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0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CoT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 (Chain-of-Thought)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단지 답변을 내놓기 위한 것이 아닌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답변에 도달하는 과정을 학습시키는 </a:t>
            </a:r>
            <a:r>
              <a:rPr lang="ko-KR" altLang="en-US" sz="1200" dirty="0"/>
              <a:t>것을 목적으로 </a:t>
            </a:r>
            <a:r>
              <a:rPr lang="ko-KR" altLang="en-US" sz="1200" b="1" dirty="0"/>
              <a:t>본 질문 전에 미리 </a:t>
            </a:r>
            <a:r>
              <a:rPr lang="ko-KR" altLang="en-US" sz="1200" b="1" dirty="0" err="1"/>
              <a:t>테스크와</a:t>
            </a:r>
            <a:r>
              <a:rPr lang="ko-KR" altLang="en-US" sz="1200" b="1" dirty="0"/>
              <a:t> 추론과정을 포함한 답변 예제를 </a:t>
            </a:r>
            <a:r>
              <a:rPr lang="en-US" altLang="ko-KR" sz="1200" b="1" dirty="0"/>
              <a:t>AI</a:t>
            </a:r>
            <a:r>
              <a:rPr lang="ko-KR" altLang="en-US" sz="1200" b="1" dirty="0"/>
              <a:t>에게 제공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EEE84-64E9-D69E-34A2-B82033BCB0CC}"/>
              </a:ext>
            </a:extLst>
          </p:cNvPr>
          <p:cNvSpPr txBox="1"/>
          <p:nvPr/>
        </p:nvSpPr>
        <p:spPr>
          <a:xfrm>
            <a:off x="2044210" y="5575035"/>
            <a:ext cx="81035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CoT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(Chain-of-Thought)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위 예시들과 유사하게 먼저 질문과 답변 예시를 주는 것은 동일하나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답변까지 어떻게 도달하였는지 추론 과정을 포함하여 예제를 제공한다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그렇게 되면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가 이번에는 단순하게 다음 질문에 대한 답변만을 주는 것이 아니고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어떻게 해당 답변에 도달하였는지 스스로 설명을 한다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B9C967-BE63-C59E-E069-7C33B4C6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2" y="2788384"/>
            <a:ext cx="7996236" cy="26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1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Zero-Shot </a:t>
            </a:r>
            <a:r>
              <a:rPr lang="en-US" altLang="ko-KR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CoT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 (Chain-of-Thought)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트리거 문장 </a:t>
            </a:r>
            <a:r>
              <a:rPr lang="en-US" altLang="ko-KR" sz="1200" b="1" dirty="0"/>
              <a:t>“Let’s think step by step (</a:t>
            </a:r>
            <a:r>
              <a:rPr lang="ko-KR" altLang="en-US" sz="1200" b="1" dirty="0"/>
              <a:t>단계별로 생각해보자</a:t>
            </a:r>
            <a:r>
              <a:rPr lang="en-US" altLang="ko-KR" sz="1200" b="1" dirty="0"/>
              <a:t>)”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프롬포트에</a:t>
            </a:r>
            <a:r>
              <a:rPr lang="ko-KR" altLang="en-US" sz="1200" dirty="0"/>
              <a:t> 추가하여 거대 언어모델이 단계에 따라 결과에 도달하게 하는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EEE84-64E9-D69E-34A2-B82033BCB0CC}"/>
              </a:ext>
            </a:extLst>
          </p:cNvPr>
          <p:cNvSpPr txBox="1"/>
          <p:nvPr/>
        </p:nvSpPr>
        <p:spPr>
          <a:xfrm>
            <a:off x="2044210" y="6251310"/>
            <a:ext cx="810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Zero-Shot </a:t>
            </a:r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CoT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(Chain of Thought)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앞선 </a:t>
            </a:r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CoT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프롬프트에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"Let's think step by step (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차근차근 생각해보자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)"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한 문장만 추가한 것이 전부인데 이번에는 추론 과정을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단계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별로 풀어서 설명한다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A6D548-22BA-CF9C-7A63-73D777A4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402" y="2573867"/>
            <a:ext cx="6811193" cy="362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50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Self-Consistency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CoT</a:t>
            </a:r>
            <a:r>
              <a:rPr lang="ko-KR" altLang="en-US" sz="1200" dirty="0"/>
              <a:t>의 심화버전으로</a:t>
            </a:r>
            <a:r>
              <a:rPr lang="en-US" altLang="ko-KR" sz="1200" dirty="0"/>
              <a:t>, </a:t>
            </a:r>
            <a:r>
              <a:rPr lang="ko-KR" altLang="en-US" sz="1200" dirty="0"/>
              <a:t>보다 다양한 추론과정을 예제로 제공하여 </a:t>
            </a:r>
            <a:r>
              <a:rPr lang="en-US" altLang="ko-KR" sz="1200" dirty="0"/>
              <a:t>AI</a:t>
            </a:r>
            <a:r>
              <a:rPr lang="ko-KR" altLang="en-US" sz="1200" dirty="0"/>
              <a:t>가 </a:t>
            </a:r>
            <a:r>
              <a:rPr lang="ko-KR" altLang="en-US" sz="1200" b="1" dirty="0"/>
              <a:t>보다 일관성 있는 답변을 선택하여 생성</a:t>
            </a:r>
            <a:r>
              <a:rPr lang="ko-KR" altLang="en-US" sz="1200" dirty="0"/>
              <a:t>할 수 있도록 돕는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EEE84-64E9-D69E-34A2-B82033BCB0CC}"/>
              </a:ext>
            </a:extLst>
          </p:cNvPr>
          <p:cNvSpPr txBox="1"/>
          <p:nvPr/>
        </p:nvSpPr>
        <p:spPr>
          <a:xfrm>
            <a:off x="2044210" y="6251310"/>
            <a:ext cx="810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Self-Consistency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CoT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와 동일한 기법이나 수학적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상식적으로 조금 더 복잡한 추론이 요구되는 질문에 대한 추론 과정을 예제에 포함하여 넣는다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4BC92-4705-08D0-01FA-E5136DB4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72" y="2499476"/>
            <a:ext cx="5275454" cy="37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1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C05C-91A0-47E7-813D-7C85DD32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/>
              <a:t>Index</a:t>
            </a:r>
            <a:endParaRPr lang="ko-KR" altLang="en-US" sz="6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FE136-BA14-E7A7-A357-1CFDF388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697" y="2153557"/>
            <a:ext cx="7867650" cy="281032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Abadi Extra Light" panose="020B0204020104020204" pitchFamily="34" charset="0"/>
              </a:rPr>
              <a:t>⬛ </a:t>
            </a:r>
            <a:r>
              <a:rPr lang="en-US" altLang="ko-KR" dirty="0">
                <a:latin typeface="Abadi Extra Light" panose="020B0204020104020204" pitchFamily="34" charset="0"/>
              </a:rPr>
              <a:t>What is Prompt Engineering?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Abadi Extra Light" panose="020B0204020104020204" pitchFamily="34" charset="0"/>
              </a:rPr>
              <a:t>⬛</a:t>
            </a:r>
            <a:r>
              <a:rPr lang="en-US" altLang="ko-KR" dirty="0">
                <a:latin typeface="Abadi Extra Light" panose="020B0204020104020204" pitchFamily="34" charset="0"/>
              </a:rPr>
              <a:t> Better Prompt Engineering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Abadi Extra Light" panose="020B0204020104020204" pitchFamily="34" charset="0"/>
              </a:rPr>
              <a:t>⬛</a:t>
            </a:r>
            <a:r>
              <a:rPr lang="en-US" altLang="ko-KR" dirty="0">
                <a:latin typeface="Abadi Extra Light" panose="020B0204020104020204" pitchFamily="34" charset="0"/>
              </a:rPr>
              <a:t> Trends around 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213756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Generated Knowledge Prompting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166D9-1945-7673-04E3-AB3A5EB17D53}"/>
              </a:ext>
            </a:extLst>
          </p:cNvPr>
          <p:cNvSpPr txBox="1"/>
          <p:nvPr/>
        </p:nvSpPr>
        <p:spPr>
          <a:xfrm>
            <a:off x="594359" y="2228382"/>
            <a:ext cx="1159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모델이 보다 정확한 답변을 산출해 내기 위해 지식이나 정보를 통합할 수 있도록 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질문과 함께 관련 지식이나 정보를 함께 제공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하는 기법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EEE84-64E9-D69E-34A2-B82033BCB0CC}"/>
              </a:ext>
            </a:extLst>
          </p:cNvPr>
          <p:cNvSpPr txBox="1"/>
          <p:nvPr/>
        </p:nvSpPr>
        <p:spPr>
          <a:xfrm>
            <a:off x="2044210" y="6251310"/>
            <a:ext cx="8103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enerated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Knowledge Prompting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예제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질문과 함께 해당 질문과 관련된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지식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을 제공하면 모델이 답변 예제가 없어도 제공된 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지식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을 기반으로 </a:t>
            </a:r>
            <a:r>
              <a:rPr lang="ko-KR" altLang="en-US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기반으로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추론을 하여 답변을 내놓는다</a:t>
            </a:r>
            <a:r>
              <a:rPr lang="en-US" altLang="ko-KR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016FB7D-D746-7E13-0139-0603F89B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59" y="2570935"/>
            <a:ext cx="5679282" cy="35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6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F68E5B-A875-7062-5D79-130F4D9B6E45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rgbClr val="00B0F0"/>
                </a:solidFill>
                <a:latin typeface="Amasis MT Pro Medium" panose="02040604050005020304" pitchFamily="18" charset="0"/>
              </a:rPr>
              <a:t>Trends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around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2A4FD-9710-7BA7-F645-9231D3050D17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명령어를 거래하는 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‘</a:t>
            </a:r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프롬포트</a:t>
            </a:r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 </a:t>
            </a:r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마켓플레이스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’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487543-EF43-5F49-1149-8A3BB168E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4" y="2305050"/>
            <a:ext cx="6181302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AE8503-553E-B090-8809-5DD40A1F6DC0}"/>
              </a:ext>
            </a:extLst>
          </p:cNvPr>
          <p:cNvSpPr txBox="1"/>
          <p:nvPr/>
        </p:nvSpPr>
        <p:spPr>
          <a:xfrm>
            <a:off x="7572374" y="3237577"/>
            <a:ext cx="4396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이미지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(DALL-E,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MidJourney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Stable Diffusion),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chatGPT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등 다양한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모달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생성을 위해 요구되는 프롬프트 거래가 이루어지는 곳입니다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 </a:t>
            </a:r>
          </a:p>
          <a:p>
            <a:endParaRPr lang="en-US" altLang="ko-KR" sz="1600" b="0" i="0" dirty="0">
              <a:solidFill>
                <a:srgbClr val="000000"/>
              </a:solidFill>
              <a:effectLst/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ChatX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 경우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AI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또는 데이터 사이언스에 대한 배경 지식이 하나도 없는 비개발자 사용자가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Stable Diffusion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 시스템 사용 시 프롬프트 입력 수준에 따른 한계점에 봉착하여 만든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마켓플레이스라고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712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F68E5B-A875-7062-5D79-130F4D9B6E45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rgbClr val="00B0F0"/>
                </a:solidFill>
                <a:latin typeface="Amasis MT Pro Medium" panose="02040604050005020304" pitchFamily="18" charset="0"/>
              </a:rPr>
              <a:t>Trends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around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2A4FD-9710-7BA7-F645-9231D3050D17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대표적인 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‘</a:t>
            </a:r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프롬포트</a:t>
            </a:r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 </a:t>
            </a:r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마켓플레이스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’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75119-C119-5C2C-12AC-43500DEA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77" y="2571563"/>
            <a:ext cx="9315246" cy="34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DF68E5B-A875-7062-5D79-130F4D9B6E45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rgbClr val="00B0F0"/>
                </a:solidFill>
                <a:latin typeface="Amasis MT Pro Medium" panose="02040604050005020304" pitchFamily="18" charset="0"/>
              </a:rPr>
              <a:t>Trends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around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2A4FD-9710-7BA7-F645-9231D3050D17}"/>
              </a:ext>
            </a:extLst>
          </p:cNvPr>
          <p:cNvSpPr txBox="1"/>
          <p:nvPr/>
        </p:nvSpPr>
        <p:spPr>
          <a:xfrm>
            <a:off x="861195" y="1766717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프롬포트</a:t>
            </a:r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 </a:t>
            </a:r>
            <a:r>
              <a:rPr lang="ko-KR" altLang="en-US" sz="2400" b="1" dirty="0" err="1">
                <a:solidFill>
                  <a:srgbClr val="8E5BB4"/>
                </a:solidFill>
                <a:latin typeface="Roboto" panose="02000000000000000000" pitchFamily="2" charset="0"/>
              </a:rPr>
              <a:t>마켓플레이스</a:t>
            </a:r>
            <a:r>
              <a:rPr lang="en-US" altLang="ko-KR" sz="2400" b="1" dirty="0">
                <a:solidFill>
                  <a:srgbClr val="8E5BB4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2400" b="1" dirty="0">
                <a:solidFill>
                  <a:srgbClr val="8E5BB4"/>
                </a:solidFill>
                <a:latin typeface="Roboto" panose="02000000000000000000" pitchFamily="2" charset="0"/>
              </a:rPr>
              <a:t>아직 발전 방향은 미지수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FD4A7-9F78-AB3C-B7E6-88792567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18" y="2538240"/>
            <a:ext cx="8244364" cy="27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C05C-91A0-47E7-813D-7C85DD32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84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Ref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46E7B-7441-4975-F61A-239DEAF55A7F}"/>
              </a:ext>
            </a:extLst>
          </p:cNvPr>
          <p:cNvSpPr txBox="1"/>
          <p:nvPr/>
        </p:nvSpPr>
        <p:spPr>
          <a:xfrm>
            <a:off x="838200" y="2667990"/>
            <a:ext cx="1116329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[</a:t>
            </a:r>
            <a:r>
              <a:rPr lang="en-US" altLang="ko-KR" sz="1600" b="1" dirty="0" err="1"/>
              <a:t>kakao</a:t>
            </a:r>
            <a:r>
              <a:rPr lang="en-US" altLang="ko-KR" sz="1600" b="1" dirty="0"/>
              <a:t> enterprise Tech&amp;]</a:t>
            </a:r>
            <a:r>
              <a:rPr lang="en-US" altLang="ko-KR" sz="1600" dirty="0"/>
              <a:t> : </a:t>
            </a:r>
            <a:r>
              <a:rPr lang="en-US" altLang="ko-KR" sz="1600" dirty="0">
                <a:hlinkClick r:id="rId2"/>
              </a:rPr>
              <a:t>https://tech-kakaoenterprise.tistory.com/188?fbclid=IwAR0Jbfw5c5plNIuiPQd41fyrJVqYBlQh0PoZ4boWDlrXYKr712NMPEbGqA8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[</a:t>
            </a:r>
            <a:r>
              <a:rPr lang="ko-KR" altLang="en-US" sz="1600" b="1" dirty="0" err="1"/>
              <a:t>뤼튼테크놀로지스</a:t>
            </a:r>
            <a:r>
              <a:rPr lang="en-US" altLang="ko-KR" sz="1600" b="1" dirty="0"/>
              <a:t>]</a:t>
            </a:r>
            <a:r>
              <a:rPr lang="en-US" altLang="ko-KR" sz="1600" dirty="0"/>
              <a:t> : </a:t>
            </a:r>
            <a:r>
              <a:rPr lang="en-US" altLang="ko-KR" sz="1600" dirty="0">
                <a:hlinkClick r:id="rId3"/>
              </a:rPr>
              <a:t>https://wrtn.career.greetinghr.com/o/71826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주간동아</a:t>
            </a:r>
            <a:r>
              <a:rPr lang="en-US" altLang="ko-KR" sz="1600" b="1" dirty="0"/>
              <a:t>]</a:t>
            </a:r>
            <a:r>
              <a:rPr lang="en-US" altLang="ko-KR" sz="1600" dirty="0"/>
              <a:t> : </a:t>
            </a:r>
            <a:r>
              <a:rPr lang="en-US" altLang="ko-KR" sz="1600" dirty="0">
                <a:hlinkClick r:id="rId4"/>
              </a:rPr>
              <a:t>https://weekly.donga.com/3/all/11/4041721/1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991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D34A70-C41C-E285-34BF-82390233ED2F}"/>
              </a:ext>
            </a:extLst>
          </p:cNvPr>
          <p:cNvGrpSpPr/>
          <p:nvPr/>
        </p:nvGrpSpPr>
        <p:grpSpPr>
          <a:xfrm>
            <a:off x="2786743" y="2674947"/>
            <a:ext cx="6618514" cy="1508106"/>
            <a:chOff x="5129349" y="1724296"/>
            <a:chExt cx="6618514" cy="15081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E146E1-1B2E-15CB-6C07-AB4336D0AA80}"/>
                </a:ext>
              </a:extLst>
            </p:cNvPr>
            <p:cNvSpPr txBox="1"/>
            <p:nvPr/>
          </p:nvSpPr>
          <p:spPr>
            <a:xfrm>
              <a:off x="5286103" y="1724296"/>
              <a:ext cx="6461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Thank you</a:t>
              </a:r>
              <a:endParaRPr lang="ko-KR" altLang="en-US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56171C1-7D15-7EE1-8FBE-FA9BBD039C76}"/>
                </a:ext>
              </a:extLst>
            </p:cNvPr>
            <p:cNvCxnSpPr/>
            <p:nvPr/>
          </p:nvCxnSpPr>
          <p:spPr>
            <a:xfrm>
              <a:off x="5129349" y="2830286"/>
              <a:ext cx="31699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F384C2-E890-7939-98A5-A51C480E8F9D}"/>
                </a:ext>
              </a:extLst>
            </p:cNvPr>
            <p:cNvCxnSpPr/>
            <p:nvPr/>
          </p:nvCxnSpPr>
          <p:spPr>
            <a:xfrm>
              <a:off x="8577943" y="2825932"/>
              <a:ext cx="31699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C30437-517F-2BF5-3877-2FCA7B01B097}"/>
                </a:ext>
              </a:extLst>
            </p:cNvPr>
            <p:cNvSpPr/>
            <p:nvPr/>
          </p:nvSpPr>
          <p:spPr>
            <a:xfrm rot="2700000">
              <a:off x="8382001" y="2769327"/>
              <a:ext cx="113211" cy="11321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18FEC6-4064-9910-5ED5-7AB6F2355316}"/>
                </a:ext>
              </a:extLst>
            </p:cNvPr>
            <p:cNvSpPr txBox="1"/>
            <p:nvPr/>
          </p:nvSpPr>
          <p:spPr>
            <a:xfrm>
              <a:off x="5722756" y="2924625"/>
              <a:ext cx="5153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badi Extra Light" panose="020B0204020104020204" pitchFamily="34" charset="0"/>
                </a:rPr>
                <a:t>April.09.2023	Ash-Hun</a:t>
              </a:r>
              <a:endParaRPr lang="ko-KR" altLang="en-US" sz="1400" dirty="0">
                <a:latin typeface="Abadi Extra Light" panose="020B0204020104020204" pitchFamily="34" charset="0"/>
              </a:endParaRPr>
            </a:p>
          </p:txBody>
        </p:sp>
      </p:grpSp>
      <p:pic>
        <p:nvPicPr>
          <p:cNvPr id="13" name="그림 12" descr="인형, 장난감, 검은색, 어두운이(가) 표시된 사진&#10;&#10;자동 생성된 설명">
            <a:extLst>
              <a:ext uri="{FF2B5EF4-FFF2-40B4-BE49-F238E27FC236}">
                <a16:creationId xmlns:a16="http://schemas.microsoft.com/office/drawing/2014/main" id="{EA747A0C-6B57-DE98-3165-C407BAFC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3425"/>
            <a:ext cx="2324100" cy="2324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4FE615-90E6-7EC6-7DA2-CDBD12C75250}"/>
              </a:ext>
            </a:extLst>
          </p:cNvPr>
          <p:cNvSpPr txBox="1"/>
          <p:nvPr/>
        </p:nvSpPr>
        <p:spPr>
          <a:xfrm>
            <a:off x="5759882" y="6426925"/>
            <a:ext cx="6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Pray</a:t>
            </a:r>
            <a:r>
              <a:rPr lang="en-US" altLang="ko-KR" b="1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2</a:t>
            </a:r>
            <a:r>
              <a:rPr lang="en-US" altLang="ko-KR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</a:t>
            </a:r>
            <a:endParaRPr lang="ko-KR" altLang="en-US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603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C5ECC1-C05B-CB5E-0BF5-D31A3A6E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00" y="1209675"/>
            <a:ext cx="6624599" cy="53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5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A32A6-C55B-7EE7-153C-F09191B0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6368">
            <a:off x="1526461" y="1257706"/>
            <a:ext cx="4194865" cy="5090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B396FB-DC13-7A1B-FFD3-E4A9B6954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5096">
            <a:off x="6750835" y="1569311"/>
            <a:ext cx="4190337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DC093-345F-E662-BA4B-04D86AACCD99}"/>
              </a:ext>
            </a:extLst>
          </p:cNvPr>
          <p:cNvSpPr txBox="1"/>
          <p:nvPr/>
        </p:nvSpPr>
        <p:spPr>
          <a:xfrm>
            <a:off x="885348" y="2228850"/>
            <a:ext cx="10667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C775E1"/>
                </a:solidFill>
                <a:effectLst/>
                <a:latin typeface="Roboto" panose="020B0604020202020204" pitchFamily="2" charset="0"/>
              </a:rPr>
              <a:t>“Gen</a:t>
            </a:r>
            <a:r>
              <a:rPr lang="ko-KR" altLang="en-US" sz="2000" b="1" i="0" dirty="0">
                <a:solidFill>
                  <a:srgbClr val="C775E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ko-KR" sz="2000" b="1" i="0" dirty="0">
                <a:solidFill>
                  <a:srgbClr val="C775E1"/>
                </a:solidFill>
                <a:effectLst/>
                <a:latin typeface="Roboto" panose="020B0604020202020204" pitchFamily="2" charset="0"/>
              </a:rPr>
              <a:t>AI”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그 중에서도 특히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LLM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들을 중심으로 기술 시장은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이례없던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속도로 움직이고 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endParaRPr lang="en-US" altLang="ko-KR" sz="2000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대중의 생성형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AI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에 대한 높아진 관심을 기반으로 다양한 애플리케이션 사례들이 쏟아져 나오고 있고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이와 동시에 </a:t>
            </a:r>
            <a:r>
              <a:rPr lang="ko-KR" altLang="en-US" sz="2000" i="0" dirty="0">
                <a:solidFill>
                  <a:srgbClr val="FF0000"/>
                </a:solidFill>
                <a:effectLst/>
                <a:latin typeface="Roboto" panose="020B0604020202020204" pitchFamily="2" charset="0"/>
              </a:rPr>
              <a:t>잘못된 정보를 사실인 것 같이 답변으로 제시하는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일명 </a:t>
            </a:r>
            <a:r>
              <a:rPr lang="en-US" altLang="ko-KR" sz="2000" b="1" i="0" dirty="0" err="1">
                <a:solidFill>
                  <a:srgbClr val="FF0000"/>
                </a:solidFill>
                <a:effectLst/>
                <a:latin typeface="Roboto" panose="020B0604020202020204" pitchFamily="2" charset="0"/>
              </a:rPr>
              <a:t>Hallucianation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과 같은 모델의 치명적인 한계점에 대한 우려도 계속 커지고 있는데요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. </a:t>
            </a:r>
          </a:p>
          <a:p>
            <a:endParaRPr lang="en-US" altLang="ko-KR" sz="2000" dirty="0">
              <a:solidFill>
                <a:srgbClr val="000000"/>
              </a:solidFill>
              <a:latin typeface="Roboto" panose="020B0604020202020204" pitchFamily="2" charset="0"/>
            </a:endParaRP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이에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AI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모델로부터 더 복잡한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테스크들에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대한 정확한 답변을 이끌어내는 것을 유도하면서 </a:t>
            </a:r>
            <a:r>
              <a:rPr lang="ko-KR" altLang="en-US" sz="2000" b="0" i="0" dirty="0" err="1">
                <a:solidFill>
                  <a:srgbClr val="FF0000"/>
                </a:solidFill>
                <a:effectLst/>
                <a:latin typeface="Roboto" panose="020B0604020202020204" pitchFamily="2" charset="0"/>
              </a:rPr>
              <a:t>할루시네이션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과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같은 오류를 줄이는데 기여하는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altLang="ko-KR" sz="2800" b="1" i="0" dirty="0">
                <a:solidFill>
                  <a:srgbClr val="8E5BB4"/>
                </a:solidFill>
                <a:effectLst/>
                <a:latin typeface="Roboto" panose="020B0604020202020204" pitchFamily="2" charset="0"/>
              </a:rPr>
              <a:t>"Prompt Engineering"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이 주목받는다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101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BEEAC-9738-1243-D6A4-CB2AEDD85111}"/>
              </a:ext>
            </a:extLst>
          </p:cNvPr>
          <p:cNvSpPr txBox="1"/>
          <p:nvPr/>
        </p:nvSpPr>
        <p:spPr>
          <a:xfrm>
            <a:off x="1600200" y="1655982"/>
            <a:ext cx="89916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프롬프트</a:t>
            </a:r>
            <a:r>
              <a:rPr lang="en-US" altLang="ko-KR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(Prompt)?</a:t>
            </a: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모델로부터 응답을 생성하기 위한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입력값</a:t>
            </a:r>
            <a:endParaRPr lang="en-US" altLang="ko-KR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US" altLang="ko-KR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다음과 같은 구성 요소를 가진다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👉 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Instruction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모델이 수행하기를 원하는 특정 </a:t>
            </a:r>
            <a:r>
              <a:rPr lang="ko-KR" altLang="en-US" dirty="0" err="1">
                <a:solidFill>
                  <a:srgbClr val="000000"/>
                </a:solidFill>
                <a:latin typeface="Roboto" panose="02000000000000000000" pitchFamily="2" charset="0"/>
              </a:rPr>
              <a:t>테스크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 또는 지시 사항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👉 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Context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모델이 보다 더 나은 답변을 하도록 유도하는 외부 정보 또는 추가 내용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👉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Input Data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답을 구하고자 하는 것에 대한 인풋 또는 질문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👉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Output Indicator</a:t>
            </a:r>
            <a:r>
              <a:rPr lang="en-US" altLang="ko-KR" dirty="0">
                <a:solidFill>
                  <a:srgbClr val="000000"/>
                </a:solidFill>
                <a:latin typeface="Roboto" panose="02000000000000000000" pitchFamily="2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Roboto" panose="02000000000000000000" pitchFamily="2" charset="0"/>
              </a:rPr>
              <a:t>결과물의 유형 도는 형식을 나타내는 요소</a:t>
            </a:r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endParaRPr lang="en-US" altLang="ko-KR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※ </a:t>
            </a:r>
            <a:r>
              <a:rPr lang="ko-KR" altLang="en-US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단</a:t>
            </a:r>
            <a:r>
              <a:rPr lang="en-US" altLang="ko-KR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,  </a:t>
            </a:r>
            <a:r>
              <a:rPr lang="ko-KR" altLang="en-US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요소들이 </a:t>
            </a:r>
            <a:r>
              <a:rPr lang="ko-KR" altLang="en-US" sz="1200" b="1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프롬포트에</a:t>
            </a:r>
            <a:r>
              <a:rPr lang="ko-KR" altLang="en-US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 모두 </a:t>
            </a:r>
            <a:r>
              <a:rPr lang="ko-KR" altLang="en-US" sz="1200" b="1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포함되어야만</a:t>
            </a:r>
            <a:r>
              <a:rPr lang="ko-KR" altLang="en-US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 하는 것은 아니다</a:t>
            </a:r>
            <a:r>
              <a:rPr lang="en-US" altLang="ko-KR" sz="12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35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9F2C-C936-E642-86FF-D3D7F96578B4}"/>
              </a:ext>
            </a:extLst>
          </p:cNvPr>
          <p:cNvSpPr txBox="1"/>
          <p:nvPr/>
        </p:nvSpPr>
        <p:spPr>
          <a:xfrm>
            <a:off x="861195" y="2566927"/>
            <a:ext cx="10715625" cy="235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프롬프트 엔지니어링</a:t>
            </a:r>
            <a:r>
              <a:rPr lang="en-US" altLang="ko-KR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(Prompt Engineering)?</a:t>
            </a: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질문을 잘 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효과적으로 쓰는 방법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로부터 최상의 답변을 끌어내기 위하여 최적의 단어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즉 입력 값들의 조합을 찾는 작업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데이터 사이언스 분야의 신종 직업으로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대화형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자연어로 대화를 걸며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최적의 답변을 이끌어내고</a:t>
            </a:r>
            <a:endParaRPr lang="en-US" altLang="ko-KR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편향되거나 위험한 결과를 최소화하기 위해 효과적인 입력 값 조합을 찾고 제시하는 역할을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84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latin typeface="Amasis MT Pro Medium" panose="02040604050005020304" pitchFamily="18" charset="0"/>
              </a:rPr>
              <a:t>What is </a:t>
            </a:r>
            <a:r>
              <a:rPr lang="en-US" altLang="ko-KR" sz="4000" b="1" dirty="0">
                <a:solidFill>
                  <a:srgbClr val="7030A0"/>
                </a:solidFill>
                <a:latin typeface="Amasis MT Pro Medium" panose="02040604050005020304" pitchFamily="18" charset="0"/>
              </a:rPr>
              <a:t>Prompt Engineering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59F2C-C936-E642-86FF-D3D7F96578B4}"/>
              </a:ext>
            </a:extLst>
          </p:cNvPr>
          <p:cNvSpPr txBox="1"/>
          <p:nvPr/>
        </p:nvSpPr>
        <p:spPr>
          <a:xfrm>
            <a:off x="861195" y="2347852"/>
            <a:ext cx="10715625" cy="276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프롬프트 엔지니어링의 중요성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수행하는 성능은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Prompt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퀄리티에 의해 크게 좌우된다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사람이 보기에 의미적으로 차이가 없는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문장이어도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GPT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같은 모델은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프롬포트의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단어 하나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즉 입력 값이 조금만 달라져도 완전히 다른 결과물을 생성해낸다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최근에는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“Let’s think step by step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차근차근 생각해보자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라는 트리거 문장 하나를 추가하는 것만으로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 보다 더 정확하고 똑똑한 대답을 내놓기도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04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B3554FD-0187-A0A4-56FD-7495D0B292F8}"/>
              </a:ext>
            </a:extLst>
          </p:cNvPr>
          <p:cNvSpPr txBox="1">
            <a:spLocks/>
          </p:cNvSpPr>
          <p:nvPr/>
        </p:nvSpPr>
        <p:spPr>
          <a:xfrm>
            <a:off x="594359" y="-366396"/>
            <a:ext cx="11249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Amasis MT Pro Medium" panose="02040604050005020304" pitchFamily="18" charset="0"/>
              </a:rPr>
              <a:t>Better</a:t>
            </a:r>
            <a:r>
              <a:rPr lang="en-US" altLang="ko-KR" sz="4000" b="1" dirty="0">
                <a:latin typeface="Amasis MT Pro Medium" panose="02040604050005020304" pitchFamily="18" charset="0"/>
              </a:rPr>
              <a:t> Prompt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A78A-FDC1-0FCE-0AD4-C3BD67637388}"/>
              </a:ext>
            </a:extLst>
          </p:cNvPr>
          <p:cNvSpPr txBox="1"/>
          <p:nvPr/>
        </p:nvSpPr>
        <p:spPr>
          <a:xfrm>
            <a:off x="861195" y="2347852"/>
            <a:ext cx="10715625" cy="276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8E5BB4"/>
                </a:solidFill>
                <a:effectLst/>
                <a:latin typeface="Roboto" panose="02000000000000000000" pitchFamily="2" charset="0"/>
              </a:rPr>
              <a:t>프롬프트 작성을 위한 기본 가이드라인</a:t>
            </a:r>
            <a:endParaRPr lang="en-US" altLang="ko-KR" sz="2400" b="1" i="0" dirty="0">
              <a:solidFill>
                <a:srgbClr val="8E5BB4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수행하는 성능은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Prompt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퀄리티에 의해 크게 좌우된다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사람이 보기에 의미적으로 차이가 없는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문장이어도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GPT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같은 모델은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프롬포트의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단어 하나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즉 입력 값이 조금만 달라져도 완전히 다른 결과물을 생성해낸다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최근에는 </a:t>
            </a:r>
            <a:r>
              <a:rPr lang="en-US" altLang="ko-KR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“Let’s think step by step (</a:t>
            </a:r>
            <a:r>
              <a:rPr lang="ko-KR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차근차근 생각해보자</a:t>
            </a:r>
            <a:r>
              <a:rPr lang="en-US" altLang="ko-KR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)”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라는 트리거 문장 하나를 추가하는 것만으로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 보다 더 정확하고 똑똑한 대답을 내놓기도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32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</TotalTime>
  <Words>1113</Words>
  <Application>Microsoft Office PowerPoint</Application>
  <PresentationFormat>와이드스크린</PresentationFormat>
  <Paragraphs>121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08서울남산체 L</vt:lpstr>
      <vt:lpstr>맑은 고딕</vt:lpstr>
      <vt:lpstr>Abadi Extra Light</vt:lpstr>
      <vt:lpstr>Amasis MT Pro Medium</vt:lpstr>
      <vt:lpstr>Arabic Typesetting</vt:lpstr>
      <vt:lpstr>Arial</vt:lpstr>
      <vt:lpstr>Roboto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jaehun</dc:creator>
  <cp:lastModifiedBy>choi jaehun</cp:lastModifiedBy>
  <cp:revision>7</cp:revision>
  <dcterms:created xsi:type="dcterms:W3CDTF">2023-02-17T10:32:56Z</dcterms:created>
  <dcterms:modified xsi:type="dcterms:W3CDTF">2023-04-09T12:11:09Z</dcterms:modified>
</cp:coreProperties>
</file>